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8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1" r:id="rId1"/>
  </p:sldMasterIdLst>
  <p:notesMasterIdLst>
    <p:notesMasterId r:id="rId21"/>
  </p:notesMasterIdLst>
  <p:handoutMasterIdLst>
    <p:handoutMasterId r:id="rId22"/>
  </p:handoutMasterIdLst>
  <p:sldIdLst>
    <p:sldId id="371" r:id="rId2"/>
    <p:sldId id="352" r:id="rId3"/>
    <p:sldId id="354" r:id="rId4"/>
    <p:sldId id="355" r:id="rId5"/>
    <p:sldId id="356" r:id="rId6"/>
    <p:sldId id="359" r:id="rId7"/>
    <p:sldId id="358" r:id="rId8"/>
    <p:sldId id="361" r:id="rId9"/>
    <p:sldId id="360" r:id="rId10"/>
    <p:sldId id="357" r:id="rId11"/>
    <p:sldId id="363" r:id="rId12"/>
    <p:sldId id="353" r:id="rId13"/>
    <p:sldId id="364" r:id="rId14"/>
    <p:sldId id="365" r:id="rId15"/>
    <p:sldId id="370" r:id="rId16"/>
    <p:sldId id="369" r:id="rId17"/>
    <p:sldId id="368" r:id="rId18"/>
    <p:sldId id="367" r:id="rId19"/>
    <p:sldId id="257" r:id="rId2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1914" autoAdjust="0"/>
  </p:normalViewPr>
  <p:slideViewPr>
    <p:cSldViewPr>
      <p:cViewPr>
        <p:scale>
          <a:sx n="100" d="100"/>
          <a:sy n="100" d="100"/>
        </p:scale>
        <p:origin x="-99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1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575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575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39107B11-337D-4B6E-B92F-648E1E592C6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8919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1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392"/>
            <a:ext cx="5608320" cy="4182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575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575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283EEAE3-47DB-4BA3-AE98-F0A4BECD3D6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2728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48C9B0-B86C-4687-B448-3D7D73DAD00B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000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459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459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459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459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459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459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459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459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459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3FC9DF-0E50-4D2F-AB5B-95E8446B7940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0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00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00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45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45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459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45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EAE3-47DB-4BA3-AE98-F0A4BECD3D6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45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14P-11 Performance Audit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3D92-25D5-4DB6-88C0-6ACCBEDC61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14P-11 Performance Audit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BCCB-1996-4280-9C81-4BC50CBEEE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14P-11 Performance Audit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8114-36E6-42A1-A79C-98289A7AE3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14P-11 Performance Audit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B13-0219-48BD-B6A2-BE91C9A7BC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14P-11 Performance Audit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A60D9-A951-4405-8E91-7E3C84F0F6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14P-11 Performance Audit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0F05-2B0D-490A-BD6F-8910240B8D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14P-11 Performance Audit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249B4-AB58-4EB6-8956-E520F9F8CA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14P-11 Performance Audit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E34A-0E5C-462F-81D6-66642D095C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14P-11 Performance Audit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0E809-F897-4D84-8A43-08DF51CF68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14P-11 Performance Audit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500C9-D7AC-4425-9BC6-3FC228CCA9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E1467B-6353-41F9-BFB1-6A9A478B4B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14P-11 Performance Audit 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91BA03C-C689-45E6-9824-398A59728B4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14P-11 Performance Audit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905000"/>
            <a:ext cx="8229600" cy="1829761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>Senate Joint Resolution (SJR) 10:</a:t>
            </a:r>
            <a:br>
              <a:rPr lang="en-US" sz="4400" dirty="0" smtClean="0"/>
            </a:br>
            <a:r>
              <a:rPr lang="en-US" sz="4400" dirty="0" smtClean="0"/>
              <a:t>School Data Collection Systems and Processes</a:t>
            </a:r>
            <a:endParaRPr lang="en-US" sz="4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19400"/>
            <a:ext cx="7239000" cy="687388"/>
          </a:xfrm>
        </p:spPr>
        <p:txBody>
          <a:bodyPr>
            <a:normAutofit fontScale="25000" lnSpcReduction="20000"/>
          </a:bodyPr>
          <a:lstStyle/>
          <a:p>
            <a:endParaRPr lang="en-US" sz="2400" b="1" i="1" dirty="0" smtClean="0"/>
          </a:p>
          <a:p>
            <a:endParaRPr lang="en-US" sz="2400" b="1" dirty="0" smtClean="0"/>
          </a:p>
          <a:p>
            <a:endParaRPr lang="en-US" sz="2400" b="1" dirty="0" smtClean="0"/>
          </a:p>
          <a:p>
            <a:endParaRPr lang="en-US" sz="2400" b="1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5600" dirty="0" smtClean="0"/>
          </a:p>
          <a:p>
            <a:r>
              <a:rPr lang="en-US" sz="6400" dirty="0" smtClean="0"/>
              <a:t>The Office of Public Instruction</a:t>
            </a:r>
            <a:endParaRPr lang="en-US" sz="6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68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 Review Process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request review process is not conducted uniformly, with staff inconsistently participating in data governance.</a:t>
            </a:r>
          </a:p>
          <a:p>
            <a:endParaRPr lang="en-US" sz="2400" dirty="0"/>
          </a:p>
          <a:p>
            <a:r>
              <a:rPr lang="en-US" sz="2400" dirty="0" smtClean="0"/>
              <a:t>OPI staff don’t clearly understand the purpose of the process, including what constitutes a data collection.</a:t>
            </a:r>
          </a:p>
          <a:p>
            <a:endParaRPr lang="en-US" sz="2400" dirty="0"/>
          </a:p>
          <a:p>
            <a:pPr marL="114300" indent="0">
              <a:buNone/>
            </a:pPr>
            <a:r>
              <a:rPr lang="en-US" sz="2400" b="1" dirty="0"/>
              <a:t>Recommendation</a:t>
            </a:r>
            <a:endParaRPr lang="en-US" sz="2400" dirty="0"/>
          </a:p>
          <a:p>
            <a:r>
              <a:rPr lang="en-US" sz="2400" dirty="0"/>
              <a:t>Update and clarify agency policies and procedures for staff data governance requirements, including training staff on those requirements. </a:t>
            </a:r>
          </a:p>
          <a:p>
            <a:pPr marL="114300" indent="0">
              <a:buNone/>
            </a:pPr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19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 District Involvement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OPI doesn’t include local school districts in data governance. </a:t>
            </a:r>
          </a:p>
          <a:p>
            <a:endParaRPr lang="en-US" sz="2400" dirty="0"/>
          </a:p>
          <a:p>
            <a:r>
              <a:rPr lang="en-US" sz="2400" dirty="0" smtClean="0"/>
              <a:t>Districts of all sizes collectively reported that they had little knowledge of data governance. </a:t>
            </a:r>
          </a:p>
          <a:p>
            <a:endParaRPr lang="en-US" sz="2400" dirty="0"/>
          </a:p>
          <a:p>
            <a:r>
              <a:rPr lang="en-US" sz="2400" dirty="0" smtClean="0"/>
              <a:t>OPI staff indicated that school districts have not provided specific examples of redundancy and duplication.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43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District Involvement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OPI staff view data governance as internal and voluntary, with no plans to support beyond federal resources. </a:t>
            </a:r>
          </a:p>
          <a:p>
            <a:endParaRPr lang="en-US" sz="2400" dirty="0"/>
          </a:p>
          <a:p>
            <a:r>
              <a:rPr lang="en-US" sz="2400" dirty="0" smtClean="0"/>
              <a:t>Other states include external stakeholders as part of data governance efforts. </a:t>
            </a:r>
          </a:p>
          <a:p>
            <a:pPr marL="114300" indent="0">
              <a:buNone/>
            </a:pPr>
            <a:endParaRPr lang="en-US" sz="2400" dirty="0"/>
          </a:p>
          <a:p>
            <a:pPr marL="114300" indent="0">
              <a:buNone/>
            </a:pPr>
            <a:r>
              <a:rPr lang="en-US" sz="2400" b="1" dirty="0" smtClean="0"/>
              <a:t>Recommendation</a:t>
            </a:r>
            <a:endParaRPr lang="en-US" sz="2400" dirty="0"/>
          </a:p>
          <a:p>
            <a:r>
              <a:rPr lang="en-US" sz="2400" dirty="0"/>
              <a:t>Include structured input from key stakeholders and develop a sustainability plan for maintaining data </a:t>
            </a:r>
            <a:r>
              <a:rPr lang="en-US" sz="2400" dirty="0" smtClean="0"/>
              <a:t>governance</a:t>
            </a:r>
            <a:r>
              <a:rPr lang="en-US" sz="2400" dirty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K-12 Data Task Force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State law establishes a K-12 data task to analyze the best options for a statewide data system, including resolving repetition and redundancy. </a:t>
            </a:r>
          </a:p>
          <a:p>
            <a:endParaRPr lang="en-US" sz="2400" dirty="0"/>
          </a:p>
          <a:p>
            <a:r>
              <a:rPr lang="en-US" sz="2400" dirty="0" smtClean="0"/>
              <a:t>OPI doesn’t see a clear purpose for the task force, increasing stakeholder dissatisfaction. </a:t>
            </a:r>
          </a:p>
          <a:p>
            <a:pPr marL="114300" indent="0">
              <a:buNone/>
            </a:pPr>
            <a:endParaRPr lang="en-US" sz="2400" dirty="0"/>
          </a:p>
          <a:p>
            <a:pPr marL="114300" indent="0">
              <a:buNone/>
            </a:pPr>
            <a:r>
              <a:rPr lang="en-US" sz="2400" b="1" dirty="0" smtClean="0"/>
              <a:t>Recommendation</a:t>
            </a:r>
            <a:endParaRPr lang="en-US" sz="2400" dirty="0"/>
          </a:p>
          <a:p>
            <a:r>
              <a:rPr lang="en-US" sz="2400" dirty="0"/>
              <a:t>Continually work in consultation with the statutory K-12 Data Task </a:t>
            </a:r>
            <a:r>
              <a:rPr lang="en-US" sz="2400" dirty="0" smtClean="0"/>
              <a:t>Force</a:t>
            </a:r>
            <a:r>
              <a:rPr lang="en-US" sz="2400" dirty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26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Data Security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OPI needs to strengthen </a:t>
            </a:r>
            <a:r>
              <a:rPr lang="en-US" sz="2400" dirty="0" smtClean="0"/>
              <a:t>how </a:t>
            </a:r>
            <a:r>
              <a:rPr lang="en-US" sz="2400" dirty="0"/>
              <a:t>it maintains the individual privacy of students and their families.</a:t>
            </a:r>
          </a:p>
          <a:p>
            <a:endParaRPr lang="en-US" sz="2400" dirty="0"/>
          </a:p>
          <a:p>
            <a:r>
              <a:rPr lang="en-US" sz="2400" dirty="0"/>
              <a:t>The Achievement in Montana (AIM) system is the primary student information system where OPI collects personally identifiable information (PII). </a:t>
            </a:r>
          </a:p>
          <a:p>
            <a:endParaRPr lang="en-US" sz="2400" dirty="0"/>
          </a:p>
          <a:p>
            <a:r>
              <a:rPr lang="en-US" sz="2400" dirty="0"/>
              <a:t>Audit work examined AIM access and </a:t>
            </a:r>
            <a:r>
              <a:rPr lang="en-US" sz="2400" dirty="0" smtClean="0"/>
              <a:t>business </a:t>
            </a:r>
            <a:r>
              <a:rPr lang="en-US" sz="2400" dirty="0"/>
              <a:t>process controls related to data security.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30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Data Security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Audit work </a:t>
            </a:r>
            <a:r>
              <a:rPr lang="en-US" sz="2400" dirty="0" smtClean="0"/>
              <a:t>found </a:t>
            </a:r>
            <a:r>
              <a:rPr lang="en-US" sz="2400" dirty="0"/>
              <a:t>that limited business process controls </a:t>
            </a:r>
            <a:r>
              <a:rPr lang="en-US" sz="2400" dirty="0" smtClean="0"/>
              <a:t>at OPI have </a:t>
            </a:r>
            <a:r>
              <a:rPr lang="en-US" sz="2400" dirty="0"/>
              <a:t>compromised the confidentiality of student data. </a:t>
            </a:r>
            <a:endParaRPr lang="en-US" sz="2400" dirty="0" smtClean="0"/>
          </a:p>
          <a:p>
            <a:endParaRPr lang="en-US" sz="2400" dirty="0"/>
          </a:p>
          <a:p>
            <a:pPr lvl="1"/>
            <a:r>
              <a:rPr lang="en-US" sz="2200" dirty="0" smtClean="0"/>
              <a:t>AIM Account Access</a:t>
            </a:r>
          </a:p>
          <a:p>
            <a:pPr lvl="1"/>
            <a:r>
              <a:rPr lang="en-US" sz="2200" dirty="0" smtClean="0"/>
              <a:t>Email</a:t>
            </a:r>
          </a:p>
          <a:p>
            <a:pPr lvl="1"/>
            <a:r>
              <a:rPr lang="en-US" sz="2200" dirty="0" smtClean="0"/>
              <a:t>Physical Security</a:t>
            </a:r>
          </a:p>
          <a:p>
            <a:pPr lvl="1"/>
            <a:r>
              <a:rPr lang="en-US" sz="2200" dirty="0" smtClean="0"/>
              <a:t>Security Training</a:t>
            </a:r>
          </a:p>
          <a:p>
            <a:pPr lvl="1"/>
            <a:r>
              <a:rPr lang="en-US" sz="2200" dirty="0" smtClean="0"/>
              <a:t>Mobile Device Management </a:t>
            </a:r>
          </a:p>
          <a:p>
            <a:pPr lvl="1"/>
            <a:r>
              <a:rPr lang="en-US" sz="2200" dirty="0" smtClean="0"/>
              <a:t>Research Agreements </a:t>
            </a:r>
            <a:endParaRPr lang="en-US" sz="22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13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Data Security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2400" b="1" dirty="0" smtClean="0"/>
              <a:t>Email</a:t>
            </a:r>
          </a:p>
          <a:p>
            <a:r>
              <a:rPr lang="en-US" sz="2400" dirty="0" smtClean="0"/>
              <a:t>Audit work identified unsecure emails containing PII transmitted between OPI staff and from school districts to OPI.  </a:t>
            </a:r>
          </a:p>
          <a:p>
            <a:endParaRPr lang="en-US" sz="2400" dirty="0" smtClean="0"/>
          </a:p>
          <a:p>
            <a:pPr marL="114300" indent="0">
              <a:buNone/>
            </a:pPr>
            <a:r>
              <a:rPr lang="en-US" sz="2400" b="1" dirty="0" smtClean="0"/>
              <a:t>Mobile Device Management </a:t>
            </a:r>
            <a:endParaRPr lang="en-US" sz="2400" b="1" dirty="0"/>
          </a:p>
          <a:p>
            <a:r>
              <a:rPr lang="en-US" sz="2400" dirty="0" smtClean="0"/>
              <a:t>OPI currently has staff with unmanaged mobile devices with routine access to student data. 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4953000"/>
            <a:ext cx="69913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533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Data Security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sz="2400" b="1" dirty="0" smtClean="0"/>
              <a:t>Security Training </a:t>
            </a:r>
          </a:p>
          <a:p>
            <a:r>
              <a:rPr lang="en-US" sz="2400" dirty="0" smtClean="0"/>
              <a:t>OPI has not implemented required annual security training for staff.  </a:t>
            </a:r>
          </a:p>
          <a:p>
            <a:pPr marL="114300" indent="0">
              <a:buNone/>
            </a:pPr>
            <a:endParaRPr lang="en-US" sz="2400" dirty="0" smtClean="0"/>
          </a:p>
          <a:p>
            <a:pPr marL="114300" indent="0">
              <a:buNone/>
            </a:pPr>
            <a:r>
              <a:rPr lang="en-US" sz="2400" b="1" dirty="0" smtClean="0"/>
              <a:t>Monitoring </a:t>
            </a:r>
            <a:endParaRPr lang="en-US" sz="2400" b="1" dirty="0"/>
          </a:p>
          <a:p>
            <a:r>
              <a:rPr lang="en-US" sz="2400" dirty="0" smtClean="0"/>
              <a:t>State agencies are required to evaluate and monitor data security.</a:t>
            </a:r>
          </a:p>
          <a:p>
            <a:pPr marL="114300" indent="0">
              <a:buNone/>
            </a:pPr>
            <a:endParaRPr lang="en-US" sz="2400" dirty="0" smtClean="0"/>
          </a:p>
          <a:p>
            <a:pPr marL="114300" indent="0">
              <a:buNone/>
            </a:pPr>
            <a:r>
              <a:rPr lang="en-US" sz="2400" b="1" dirty="0" smtClean="0"/>
              <a:t>Recommendation</a:t>
            </a:r>
            <a:endParaRPr lang="en-US" sz="2400" dirty="0"/>
          </a:p>
          <a:p>
            <a:r>
              <a:rPr lang="en-US" sz="2400" dirty="0"/>
              <a:t>Monitor and evaluate employee compliance with OPI’s </a:t>
            </a:r>
            <a:r>
              <a:rPr lang="en-US" sz="2400"/>
              <a:t>Student </a:t>
            </a:r>
            <a:r>
              <a:rPr lang="en-US" sz="2400" smtClean="0"/>
              <a:t>Records </a:t>
            </a:r>
            <a:r>
              <a:rPr lang="en-US" sz="2400" dirty="0"/>
              <a:t>Confidentiality Policy and implement procedures to mitigate data security risk </a:t>
            </a:r>
            <a:r>
              <a:rPr lang="en-US" sz="2400" dirty="0" smtClean="0"/>
              <a:t>factors</a:t>
            </a:r>
            <a:r>
              <a:rPr lang="en-US" sz="2400" dirty="0"/>
              <a:t>.</a:t>
            </a:r>
            <a:r>
              <a:rPr lang="en-US" sz="2400" dirty="0" smtClean="0"/>
              <a:t> </a:t>
            </a:r>
            <a:endParaRPr lang="en-US" sz="2400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45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Data Security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Assessing risk is a basic information security practice. </a:t>
            </a:r>
          </a:p>
          <a:p>
            <a:endParaRPr lang="en-US" sz="2400" dirty="0"/>
          </a:p>
          <a:p>
            <a:r>
              <a:rPr lang="en-US" sz="2400" dirty="0" smtClean="0"/>
              <a:t>Risk management enables an organization to prioritize resources and determine what level of risk is acceptable.</a:t>
            </a:r>
          </a:p>
          <a:p>
            <a:pPr marL="114300" indent="0">
              <a:buNone/>
            </a:pPr>
            <a:endParaRPr lang="en-US" sz="2400" dirty="0" smtClean="0"/>
          </a:p>
          <a:p>
            <a:pPr marL="114300" indent="0">
              <a:buNone/>
            </a:pPr>
            <a:r>
              <a:rPr lang="en-US" sz="2400" b="1" dirty="0" smtClean="0"/>
              <a:t>Recommendation</a:t>
            </a:r>
            <a:endParaRPr lang="en-US" sz="2400" dirty="0"/>
          </a:p>
          <a:p>
            <a:r>
              <a:rPr lang="en-US" sz="2400" dirty="0"/>
              <a:t>Prioritize and implement measures to assess and document risks and potential threats to </a:t>
            </a:r>
            <a:r>
              <a:rPr lang="en-US" sz="2400" dirty="0" smtClean="0"/>
              <a:t>student </a:t>
            </a:r>
            <a:r>
              <a:rPr lang="en-US" sz="2400" dirty="0"/>
              <a:t>data </a:t>
            </a:r>
            <a:r>
              <a:rPr lang="en-US" sz="2400" dirty="0" smtClean="0"/>
              <a:t>security. </a:t>
            </a:r>
            <a:endParaRPr lang="en-US" sz="2400" dirty="0"/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66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313613" cy="1143000"/>
          </a:xfrm>
        </p:spPr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 and Recommendations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Data governance structure within OPI and how OPI transmits and retains student data.</a:t>
            </a:r>
          </a:p>
          <a:p>
            <a:endParaRPr lang="en-US" sz="2400" dirty="0" smtClean="0"/>
          </a:p>
          <a:p>
            <a:r>
              <a:rPr lang="en-US" sz="2400" dirty="0"/>
              <a:t>Audit work </a:t>
            </a:r>
            <a:r>
              <a:rPr lang="en-US" sz="2400" dirty="0" smtClean="0"/>
              <a:t>visited </a:t>
            </a:r>
            <a:r>
              <a:rPr lang="en-US" sz="2400" dirty="0"/>
              <a:t>10 </a:t>
            </a:r>
            <a:r>
              <a:rPr lang="en-US" sz="2400" dirty="0" smtClean="0"/>
              <a:t>school districts and surveyed over 400 school districts.</a:t>
            </a:r>
            <a:endParaRPr lang="en-US" sz="2400" dirty="0"/>
          </a:p>
          <a:p>
            <a:pPr marL="114300" indent="0">
              <a:buNone/>
            </a:pPr>
            <a:endParaRPr lang="en-US" sz="2400" dirty="0"/>
          </a:p>
          <a:p>
            <a:pPr lvl="1"/>
            <a:r>
              <a:rPr lang="en-US" dirty="0" smtClean="0"/>
              <a:t>Strengthening data governance activities</a:t>
            </a:r>
          </a:p>
          <a:p>
            <a:pPr lvl="1"/>
            <a:r>
              <a:rPr lang="en-US" dirty="0" smtClean="0"/>
              <a:t>Updating and clarifying data governance policies</a:t>
            </a:r>
          </a:p>
          <a:p>
            <a:pPr lvl="1"/>
            <a:r>
              <a:rPr lang="en-US" dirty="0" smtClean="0"/>
              <a:t>Including district stakeholders in data governance </a:t>
            </a:r>
          </a:p>
          <a:p>
            <a:pPr lvl="1"/>
            <a:r>
              <a:rPr lang="en-US" dirty="0" smtClean="0"/>
              <a:t>Working with the K-12 data task force</a:t>
            </a:r>
          </a:p>
          <a:p>
            <a:pPr lvl="1"/>
            <a:r>
              <a:rPr lang="en-US" dirty="0" smtClean="0"/>
              <a:t>Addressing existing student data security risks</a:t>
            </a:r>
          </a:p>
          <a:p>
            <a:pPr lvl="1"/>
            <a:r>
              <a:rPr lang="en-US" dirty="0" smtClean="0"/>
              <a:t>Assessing potential threats to student data security </a:t>
            </a:r>
          </a:p>
          <a:p>
            <a:pPr lvl="1"/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8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 District Observations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7324725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207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 District Observations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133600"/>
            <a:ext cx="724852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240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District Observations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73152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434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District Observations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295400"/>
            <a:ext cx="6010275" cy="5321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867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Governance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effectiveness of OPI’s data governance structure is limited. </a:t>
            </a:r>
          </a:p>
          <a:p>
            <a:endParaRPr lang="en-US" sz="2400" dirty="0"/>
          </a:p>
          <a:p>
            <a:pPr lvl="1"/>
            <a:r>
              <a:rPr lang="en-US" dirty="0" smtClean="0"/>
              <a:t>Strengthening and prioritizing data governance activities.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Updating and clarifying data governance responsibilities for staff. 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Including structured input from district stakeholders.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68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Collections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effectiveness of OPI’s data governance structure is limited. </a:t>
            </a:r>
            <a:endParaRPr lang="en-US" sz="2400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7258050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28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Collections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16P-01 Performance Audit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OPI collects information not required by state or federal mandates, including data related to special education and school district salary information.</a:t>
            </a:r>
          </a:p>
          <a:p>
            <a:endParaRPr lang="en-US" sz="2400" dirty="0"/>
          </a:p>
          <a:p>
            <a:r>
              <a:rPr lang="en-US" sz="2400" dirty="0" smtClean="0"/>
              <a:t>There may be opportunities for reducing potential collection redundancies; OPI has made efforts to improve data collections.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Recommendation</a:t>
            </a:r>
          </a:p>
          <a:p>
            <a:pPr lvl="1"/>
            <a:r>
              <a:rPr lang="en-US" sz="2400" dirty="0" smtClean="0"/>
              <a:t>Strengthen </a:t>
            </a:r>
            <a:r>
              <a:rPr lang="en-US" sz="2400" dirty="0"/>
              <a:t>data governance by incorporating the periodic review of OPI data collections for duplication, legal requirements, and potential information technology system </a:t>
            </a:r>
            <a:r>
              <a:rPr lang="en-US" sz="2400" dirty="0" smtClean="0"/>
              <a:t>consolidations</a:t>
            </a:r>
            <a:r>
              <a:rPr lang="en-US" sz="2400" dirty="0"/>
              <a:t>.</a:t>
            </a:r>
            <a:endParaRPr lang="en-US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05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8162</TotalTime>
  <Words>723</Words>
  <Application>Microsoft Office PowerPoint</Application>
  <PresentationFormat>On-screen Show (4:3)</PresentationFormat>
  <Paragraphs>162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Adjacency</vt:lpstr>
      <vt:lpstr>Senate Joint Resolution (SJR) 10: School Data Collection Systems and Processes</vt:lpstr>
      <vt:lpstr>Findings and Recommendations </vt:lpstr>
      <vt:lpstr>School District Observations </vt:lpstr>
      <vt:lpstr>School District Observations </vt:lpstr>
      <vt:lpstr>School District Observations </vt:lpstr>
      <vt:lpstr>School District Observations </vt:lpstr>
      <vt:lpstr>Data Governance </vt:lpstr>
      <vt:lpstr>Data Collections </vt:lpstr>
      <vt:lpstr>Data Collections </vt:lpstr>
      <vt:lpstr>Request Review Process</vt:lpstr>
      <vt:lpstr>School District Involvement </vt:lpstr>
      <vt:lpstr>School District Involvement </vt:lpstr>
      <vt:lpstr>K-12 Data Task Force</vt:lpstr>
      <vt:lpstr>Student Data Security</vt:lpstr>
      <vt:lpstr>Student Data Security</vt:lpstr>
      <vt:lpstr>Student Data Security</vt:lpstr>
      <vt:lpstr>Student Data Security</vt:lpstr>
      <vt:lpstr>Student Data Security</vt:lpstr>
      <vt:lpstr>Questions?</vt:lpstr>
    </vt:vector>
  </TitlesOfParts>
  <Company>Montana Legislature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Building Energy Conservation Program</dc:title>
  <dc:creator>Soller</dc:creator>
  <cp:lastModifiedBy>Staff User</cp:lastModifiedBy>
  <cp:revision>3878</cp:revision>
  <cp:lastPrinted>2016-06-14T19:33:56Z</cp:lastPrinted>
  <dcterms:created xsi:type="dcterms:W3CDTF">2009-10-28T21:43:00Z</dcterms:created>
  <dcterms:modified xsi:type="dcterms:W3CDTF">2016-06-20T18:41:58Z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-306481077</vt:i4>
  </property>
  <property fmtid="{D5CDD505-2E9C-101B-9397-08002B2CF9AE}" pid="3" name="_NewReviewCycle">
    <vt:lpwstr/>
  </property>
  <property fmtid="{D5CDD505-2E9C-101B-9397-08002B2CF9AE}" pid="4" name="_EmailSubject">
    <vt:lpwstr>OPI Data Collection report</vt:lpwstr>
  </property>
  <property fmtid="{D5CDD505-2E9C-101B-9397-08002B2CF9AE}" pid="5" name="_AuthorEmail">
    <vt:lpwstr>wsoller@mt.gov</vt:lpwstr>
  </property>
  <property fmtid="{D5CDD505-2E9C-101B-9397-08002B2CF9AE}" pid="6" name="_AuthorEmailDisplayName">
    <vt:lpwstr>Soller, Will</vt:lpwstr>
  </property>
</Properties>
</file>